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Barlow Bold" charset="1" panose="00000800000000000000"/>
      <p:regular r:id="rId20"/>
    </p:embeddedFont>
    <p:embeddedFont>
      <p:font typeface="Barlow" charset="1" panose="00000500000000000000"/>
      <p:regular r:id="rId21"/>
    </p:embeddedFont>
    <p:embeddedFont>
      <p:font typeface="Canva Sans" charset="1" panose="020B0503030501040103"/>
      <p:regular r:id="rId22"/>
    </p:embeddedFont>
    <p:embeddedFont>
      <p:font typeface="Arimo" charset="1" panose="020B0604020202020204"/>
      <p:regular r:id="rId23"/>
    </p:embeddedFont>
    <p:embeddedFont>
      <p:font typeface="Canva Sans Bold" charset="1" panose="020B08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2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1933" y="3264804"/>
            <a:ext cx="17784134" cy="1969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0"/>
              </a:lnSpc>
            </a:pPr>
            <a:r>
              <a:rPr lang="en-US" b="true" sz="5100" spc="-102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StraightUp : A Smart Posture Correction System</a:t>
            </a: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0082" y="0"/>
            <a:ext cx="5182081" cy="1151573"/>
          </a:xfrm>
          <a:custGeom>
            <a:avLst/>
            <a:gdLst/>
            <a:ahLst/>
            <a:cxnLst/>
            <a:rect r="r" b="b" t="t" l="l"/>
            <a:pathLst>
              <a:path h="1151573" w="5182081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364267"/>
            <a:ext cx="394618" cy="45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b="true" sz="317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01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5302163" y="575787"/>
            <a:ext cx="11522585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410235" y="6817361"/>
            <a:ext cx="6701131" cy="3228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6"/>
              </a:lnSpc>
            </a:pPr>
            <a:r>
              <a:rPr lang="en-US" sz="2800" spc="190">
                <a:solidFill>
                  <a:srgbClr val="0F0E0C"/>
                </a:solidFill>
                <a:latin typeface="Barlow"/>
                <a:ea typeface="Barlow"/>
                <a:cs typeface="Barlow"/>
                <a:sym typeface="Barlow"/>
              </a:rPr>
              <a:t>CB.AI.U4AIM24007- ARNITA N CB.AI.U4AIM24021- THANMAI SAI K CB.AI.U4AIM24035- SAI PRANAVI R CB.AI.U4AIM24040- SHREENIDHI G</a:t>
            </a:r>
          </a:p>
          <a:p>
            <a:pPr algn="l">
              <a:lnSpc>
                <a:spcPts val="523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095029" y="7342511"/>
            <a:ext cx="6361580" cy="191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1"/>
              </a:lnSpc>
            </a:pPr>
            <a:r>
              <a:rPr lang="en-US" b="true" sz="3364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FACULTY : </a:t>
            </a:r>
          </a:p>
          <a:p>
            <a:pPr algn="l">
              <a:lnSpc>
                <a:spcPts val="3041"/>
              </a:lnSpc>
            </a:pPr>
          </a:p>
          <a:p>
            <a:pPr algn="l">
              <a:lnSpc>
                <a:spcPts val="4534"/>
              </a:lnSpc>
            </a:pPr>
            <a:r>
              <a:rPr lang="en-US" sz="27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DR. SNIGDHATANU ACHARYA</a:t>
            </a:r>
          </a:p>
          <a:p>
            <a:pPr algn="l">
              <a:lnSpc>
                <a:spcPts val="4534"/>
              </a:lnSpc>
            </a:pPr>
            <a:r>
              <a:rPr lang="en-US" sz="27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DR. AMRUTHA V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9925" y="1967713"/>
            <a:ext cx="16649375" cy="59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49"/>
              </a:lnSpc>
              <a:spcBef>
                <a:spcPct val="0"/>
              </a:spcBef>
            </a:pPr>
            <a:r>
              <a:rPr lang="en-US" sz="3299" spc="13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 Introduction to NN, CNN and GNN (24AIM113) &amp; Analog System Design (24AIM114)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0235" y="5809833"/>
            <a:ext cx="3179139" cy="48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5"/>
              </a:lnSpc>
              <a:spcBef>
                <a:spcPct val="0"/>
              </a:spcBef>
            </a:pPr>
            <a:r>
              <a:rPr lang="en-US" b="true" sz="3359" spc="-67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TEAM MEMBERS :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2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082" y="0"/>
            <a:ext cx="5182081" cy="1151573"/>
          </a:xfrm>
          <a:custGeom>
            <a:avLst/>
            <a:gdLst/>
            <a:ahLst/>
            <a:cxnLst/>
            <a:rect r="r" b="b" t="t" l="l"/>
            <a:pathLst>
              <a:path h="1151573" w="5182081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364267"/>
            <a:ext cx="673701" cy="45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b="true" sz="317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08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5302163" y="575787"/>
            <a:ext cx="1195713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77500" y="2548991"/>
            <a:ext cx="17755501" cy="6377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3"/>
              </a:lnSpc>
            </a:pPr>
            <a:r>
              <a:rPr lang="en-US" sz="2900" spc="-5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1. Sensor Initialization:</a:t>
            </a:r>
          </a:p>
          <a:p>
            <a:pPr algn="l" marL="626111" indent="-313055" lvl="1">
              <a:lnSpc>
                <a:spcPts val="4263"/>
              </a:lnSpc>
              <a:buFont typeface="Arial"/>
              <a:buChar char="•"/>
            </a:pPr>
            <a:r>
              <a:rPr lang="en-US" sz="2900" spc="-5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Accelerometer Range:      ±8g</a:t>
            </a:r>
          </a:p>
          <a:p>
            <a:pPr algn="l" marL="626111" indent="-313055" lvl="1">
              <a:lnSpc>
                <a:spcPts val="4263"/>
              </a:lnSpc>
              <a:buFont typeface="Arial"/>
              <a:buChar char="•"/>
            </a:pPr>
            <a:r>
              <a:rPr lang="en-US" sz="2900" spc="-5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Gyroscope Range:              ±500°/s</a:t>
            </a:r>
          </a:p>
          <a:p>
            <a:pPr algn="l" marL="626111" indent="-313055" lvl="1">
              <a:lnSpc>
                <a:spcPts val="4263"/>
              </a:lnSpc>
              <a:buFont typeface="Arial"/>
              <a:buChar char="•"/>
            </a:pPr>
            <a:r>
              <a:rPr lang="en-US" sz="2900" spc="-5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Filter Bandwidth:                10 Hz</a:t>
            </a:r>
          </a:p>
          <a:p>
            <a:pPr algn="l" marL="626111" indent="-313055" lvl="1">
              <a:lnSpc>
                <a:spcPts val="4263"/>
              </a:lnSpc>
              <a:buFont typeface="Arial"/>
              <a:buChar char="•"/>
            </a:pPr>
            <a:r>
              <a:rPr lang="en-US" sz="2900" spc="-5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Vibration motor is off by default</a:t>
            </a:r>
          </a:p>
          <a:p>
            <a:pPr algn="l">
              <a:lnSpc>
                <a:spcPts val="4263"/>
              </a:lnSpc>
            </a:pPr>
            <a:r>
              <a:rPr lang="en-US" sz="2900" spc="-5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 Data Acquisition:</a:t>
            </a:r>
          </a:p>
          <a:p>
            <a:pPr algn="l" marL="626111" indent="-313055" lvl="1">
              <a:lnSpc>
                <a:spcPts val="4263"/>
              </a:lnSpc>
              <a:buFont typeface="Arial"/>
              <a:buChar char="•"/>
            </a:pPr>
            <a:r>
              <a:rPr lang="en-US" sz="2900" spc="-5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Outputs 12 motion features via Serial- from Acc1_X to Gyro2_Z</a:t>
            </a:r>
          </a:p>
          <a:p>
            <a:pPr algn="l">
              <a:lnSpc>
                <a:spcPts val="4263"/>
              </a:lnSpc>
            </a:pPr>
            <a:r>
              <a:rPr lang="en-US" sz="2900" spc="-5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 Vibration Control Logic- Serial Commands:</a:t>
            </a:r>
          </a:p>
          <a:p>
            <a:pPr algn="l" marL="626111" indent="-313055" lvl="1">
              <a:lnSpc>
                <a:spcPts val="4263"/>
              </a:lnSpc>
              <a:buFont typeface="Arial"/>
              <a:buChar char="•"/>
            </a:pPr>
            <a:r>
              <a:rPr lang="en-US" sz="2900" spc="-5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"VIBRATE" – Turns motor ON</a:t>
            </a:r>
          </a:p>
          <a:p>
            <a:pPr algn="l" marL="626111" indent="-313055" lvl="1">
              <a:lnSpc>
                <a:spcPts val="4263"/>
              </a:lnSpc>
              <a:buFont typeface="Arial"/>
              <a:buChar char="•"/>
            </a:pPr>
            <a:r>
              <a:rPr lang="en-US" sz="2900" spc="-5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"STOP" – Turns motor OFF</a:t>
            </a:r>
          </a:p>
          <a:p>
            <a:pPr algn="l">
              <a:lnSpc>
                <a:spcPts val="4263"/>
              </a:lnSpc>
            </a:pPr>
            <a:r>
              <a:rPr lang="en-US" sz="2900" spc="-5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4. Loop Frequency</a:t>
            </a:r>
          </a:p>
          <a:p>
            <a:pPr algn="l" marL="626111" indent="-313055" lvl="1">
              <a:lnSpc>
                <a:spcPts val="4263"/>
              </a:lnSpc>
              <a:buFont typeface="Arial"/>
              <a:buChar char="•"/>
            </a:pPr>
            <a:r>
              <a:rPr lang="en-US" sz="2900" spc="-5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Updates data every 400 ms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082" y="1224382"/>
            <a:ext cx="17933001" cy="70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ESP32 DUAL MPU6050 SENSOR INTERFACE WITH VIBRATION MOTOR CONTROL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2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082" y="0"/>
            <a:ext cx="5182081" cy="1151573"/>
          </a:xfrm>
          <a:custGeom>
            <a:avLst/>
            <a:gdLst/>
            <a:ahLst/>
            <a:cxnLst/>
            <a:rect r="r" b="b" t="t" l="l"/>
            <a:pathLst>
              <a:path h="1151573" w="5182081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5302163" y="575787"/>
            <a:ext cx="1195713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711122" y="2353509"/>
            <a:ext cx="12005024" cy="5687380"/>
          </a:xfrm>
          <a:custGeom>
            <a:avLst/>
            <a:gdLst/>
            <a:ahLst/>
            <a:cxnLst/>
            <a:rect r="r" b="b" t="t" l="l"/>
            <a:pathLst>
              <a:path h="5687380" w="12005024">
                <a:moveTo>
                  <a:pt x="0" y="0"/>
                </a:moveTo>
                <a:lnTo>
                  <a:pt x="12005024" y="0"/>
                </a:lnTo>
                <a:lnTo>
                  <a:pt x="12005024" y="5687380"/>
                </a:lnTo>
                <a:lnTo>
                  <a:pt x="0" y="5687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84135" y="1332788"/>
            <a:ext cx="15575165" cy="553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8"/>
              </a:lnSpc>
              <a:spcBef>
                <a:spcPct val="0"/>
              </a:spcBef>
            </a:pPr>
            <a:r>
              <a:rPr lang="en-US" b="true" sz="3871" spc="-77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REAL-TIME POSTURE DETECTION USING ESP32 &amp; TENSORFLOW LITE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6575" y="8447731"/>
            <a:ext cx="17782235" cy="1563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272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Results:</a:t>
            </a:r>
          </a:p>
          <a:p>
            <a:pPr algn="l">
              <a:lnSpc>
                <a:spcPts val="4375"/>
              </a:lnSpc>
            </a:pPr>
            <a:r>
              <a:rPr lang="en-US" sz="31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Real-time binary posture classification (Correct / Incorrect).Vibration alert for prolonged incorrect posture.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2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082" y="0"/>
            <a:ext cx="5182081" cy="1151573"/>
          </a:xfrm>
          <a:custGeom>
            <a:avLst/>
            <a:gdLst/>
            <a:ahLst/>
            <a:cxnLst/>
            <a:rect r="r" b="b" t="t" l="l"/>
            <a:pathLst>
              <a:path h="1151573" w="5182081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364267"/>
            <a:ext cx="789951" cy="45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b="true" sz="317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07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5302163" y="575787"/>
            <a:ext cx="1195713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446785" y="3516071"/>
          <a:ext cx="16738884" cy="6531239"/>
        </p:xfrm>
        <a:graphic>
          <a:graphicData uri="http://schemas.openxmlformats.org/drawingml/2006/table">
            <a:tbl>
              <a:tblPr/>
              <a:tblGrid>
                <a:gridCol w="3347777"/>
                <a:gridCol w="3347777"/>
                <a:gridCol w="3347777"/>
                <a:gridCol w="3347777"/>
                <a:gridCol w="3347777"/>
              </a:tblGrid>
              <a:tr h="10776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Model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Accuracy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F1 Score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Recall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Precision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76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KNN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0.9685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0.9696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0.9795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0.9598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76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Random Forest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0.9506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0.9530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0.9788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0.9285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76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SVM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0.9398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0.9400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0.9200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0.9600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284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Logistic Regression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0.8370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0.8000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0.7400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0.9100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76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FNN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0.9750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0.9800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0.9800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0.9700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520416" y="1618129"/>
            <a:ext cx="5290185" cy="51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9"/>
              </a:lnSpc>
              <a:spcBef>
                <a:spcPct val="0"/>
              </a:spcBef>
            </a:pPr>
            <a:r>
              <a:rPr lang="en-US" b="true" sz="3499" spc="-69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RESULTS AND COMPARISON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3153" y="2458516"/>
            <a:ext cx="16886147" cy="88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0"/>
              </a:lnSpc>
              <a:spcBef>
                <a:spcPct val="0"/>
              </a:spcBef>
            </a:pP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To ensure the effectiveness of our Smart Posture Correction System, we conducted comprehensive evaluation of multiple machine learning models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2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082" y="0"/>
            <a:ext cx="5182081" cy="1151573"/>
          </a:xfrm>
          <a:custGeom>
            <a:avLst/>
            <a:gdLst/>
            <a:ahLst/>
            <a:cxnLst/>
            <a:rect r="r" b="b" t="t" l="l"/>
            <a:pathLst>
              <a:path h="1151573" w="5182081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5302163" y="575787"/>
            <a:ext cx="1195713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637303" y="1536144"/>
            <a:ext cx="4541877" cy="81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8"/>
              </a:lnSpc>
              <a:spcBef>
                <a:spcPct val="0"/>
              </a:spcBef>
            </a:pPr>
            <a:r>
              <a:rPr lang="en-US" b="true" sz="5671" spc="-11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 REFERENCES: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57933" y="2713074"/>
            <a:ext cx="14372133" cy="5354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8"/>
              </a:lnSpc>
            </a:pPr>
            <a:r>
              <a:rPr lang="en-US" sz="3871" spc="-77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 1. </a:t>
            </a:r>
            <a:r>
              <a:rPr lang="en-US" sz="3871" spc="-77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https://www.mdpi.com/1424-8220/18/7/2389</a:t>
            </a:r>
          </a:p>
          <a:p>
            <a:pPr algn="l">
              <a:lnSpc>
                <a:spcPts val="4258"/>
              </a:lnSpc>
            </a:pPr>
            <a:r>
              <a:rPr lang="en-US" b="true" sz="3871" spc="-77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2.</a:t>
            </a:r>
            <a:r>
              <a:rPr lang="en-US" sz="3871" spc="-77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HTTPS://ESSAY.UTWENTE.NL/69090/</a:t>
            </a:r>
          </a:p>
          <a:p>
            <a:pPr algn="l">
              <a:lnSpc>
                <a:spcPts val="4258"/>
              </a:lnSpc>
            </a:pPr>
            <a:r>
              <a:rPr lang="en-US" b="true" sz="3871" spc="-77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3.</a:t>
            </a:r>
            <a:r>
              <a:rPr lang="en-US" sz="3871" spc="-77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HTTPS://IJAEMR.COM/UPLOADS/PDF/ARCHIVEPDF/2024/IJAEMR_634.PDF</a:t>
            </a:r>
          </a:p>
          <a:p>
            <a:pPr algn="l">
              <a:lnSpc>
                <a:spcPts val="4258"/>
              </a:lnSpc>
            </a:pPr>
          </a:p>
          <a:p>
            <a:pPr algn="l">
              <a:lnSpc>
                <a:spcPts val="4258"/>
              </a:lnSpc>
            </a:pPr>
          </a:p>
          <a:p>
            <a:pPr algn="l">
              <a:lnSpc>
                <a:spcPts val="4258"/>
              </a:lnSpc>
            </a:pPr>
          </a:p>
          <a:p>
            <a:pPr algn="l">
              <a:lnSpc>
                <a:spcPts val="4258"/>
              </a:lnSpc>
            </a:pPr>
          </a:p>
          <a:p>
            <a:pPr algn="l">
              <a:lnSpc>
                <a:spcPts val="4258"/>
              </a:lnSpc>
            </a:pPr>
          </a:p>
          <a:p>
            <a:pPr algn="l">
              <a:lnSpc>
                <a:spcPts val="4258"/>
              </a:lnSpc>
            </a:pPr>
          </a:p>
          <a:p>
            <a:pPr algn="l">
              <a:lnSpc>
                <a:spcPts val="425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2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082" y="0"/>
            <a:ext cx="5182081" cy="1151573"/>
          </a:xfrm>
          <a:custGeom>
            <a:avLst/>
            <a:gdLst/>
            <a:ahLst/>
            <a:cxnLst/>
            <a:rect r="r" b="b" t="t" l="l"/>
            <a:pathLst>
              <a:path h="1151573" w="5182081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5302163" y="575787"/>
            <a:ext cx="1195713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188487" y="3568061"/>
            <a:ext cx="9686806" cy="2080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26"/>
              </a:lnSpc>
              <a:spcBef>
                <a:spcPct val="0"/>
              </a:spcBef>
            </a:pPr>
            <a:r>
              <a:rPr lang="en-US" b="true" sz="14569" spc="-29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 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2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082" y="0"/>
            <a:ext cx="5182081" cy="1151573"/>
          </a:xfrm>
          <a:custGeom>
            <a:avLst/>
            <a:gdLst/>
            <a:ahLst/>
            <a:cxnLst/>
            <a:rect r="r" b="b" t="t" l="l"/>
            <a:pathLst>
              <a:path h="1151573" w="5182081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364267"/>
            <a:ext cx="673701" cy="45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b="true" sz="317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02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5302163" y="575787"/>
            <a:ext cx="1195713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20082" y="2200348"/>
            <a:ext cx="10973356" cy="7363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5856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b="true" sz="3200" spc="-64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StraightUp</a:t>
            </a: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is a wearable device that helps people sit with better posture.</a:t>
            </a:r>
          </a:p>
          <a:p>
            <a:pPr algn="l" marL="690881" indent="-345440" lvl="1">
              <a:lnSpc>
                <a:spcPts val="5856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It uses two motion sensors called MPU6050. One of them is placed in the upper thoracic region,  and the other on top of the right shoulder.</a:t>
            </a:r>
          </a:p>
          <a:p>
            <a:pPr algn="l" marL="690881" indent="-345440" lvl="1">
              <a:lnSpc>
                <a:spcPts val="5856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 microcontroller called ESP32 processes this sensor data.</a:t>
            </a:r>
          </a:p>
          <a:p>
            <a:pPr algn="l" marL="690881" indent="-345440" lvl="1">
              <a:lnSpc>
                <a:spcPts val="5856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It uses a simple neural network (FNN) to understand if your posture is good or bad.</a:t>
            </a:r>
          </a:p>
          <a:p>
            <a:pPr algn="l" marL="690881" indent="-345440" lvl="1">
              <a:lnSpc>
                <a:spcPts val="5856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If you are sitting in bad posture for more than a minute, the device gives a gentle vibration alert so you can correct it.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414787" y="2621146"/>
            <a:ext cx="5844513" cy="5906689"/>
          </a:xfrm>
          <a:custGeom>
            <a:avLst/>
            <a:gdLst/>
            <a:ahLst/>
            <a:cxnLst/>
            <a:rect r="r" b="b" t="t" l="l"/>
            <a:pathLst>
              <a:path h="5906689" w="5844513">
                <a:moveTo>
                  <a:pt x="0" y="0"/>
                </a:moveTo>
                <a:lnTo>
                  <a:pt x="5844513" y="0"/>
                </a:lnTo>
                <a:lnTo>
                  <a:pt x="5844513" y="5906689"/>
                </a:lnTo>
                <a:lnTo>
                  <a:pt x="0" y="5906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2301" y="1312618"/>
            <a:ext cx="5555337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PROJECT OVERVIEW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2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082" y="0"/>
            <a:ext cx="5182081" cy="1151573"/>
          </a:xfrm>
          <a:custGeom>
            <a:avLst/>
            <a:gdLst/>
            <a:ahLst/>
            <a:cxnLst/>
            <a:rect r="r" b="b" t="t" l="l"/>
            <a:pathLst>
              <a:path h="1151573" w="5182081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364267"/>
            <a:ext cx="673701" cy="45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b="true" sz="317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03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5302163" y="575787"/>
            <a:ext cx="1195713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0082" y="2633215"/>
            <a:ext cx="2444262" cy="3657136"/>
          </a:xfrm>
          <a:custGeom>
            <a:avLst/>
            <a:gdLst/>
            <a:ahLst/>
            <a:cxnLst/>
            <a:rect r="r" b="b" t="t" l="l"/>
            <a:pathLst>
              <a:path h="3657136" w="2444262">
                <a:moveTo>
                  <a:pt x="0" y="0"/>
                </a:moveTo>
                <a:lnTo>
                  <a:pt x="2444262" y="0"/>
                </a:lnTo>
                <a:lnTo>
                  <a:pt x="2444262" y="3657136"/>
                </a:lnTo>
                <a:lnTo>
                  <a:pt x="0" y="3657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541" r="0" b="-954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65593" y="2633215"/>
            <a:ext cx="2735284" cy="3657136"/>
          </a:xfrm>
          <a:custGeom>
            <a:avLst/>
            <a:gdLst/>
            <a:ahLst/>
            <a:cxnLst/>
            <a:rect r="r" b="b" t="t" l="l"/>
            <a:pathLst>
              <a:path h="3657136" w="2735284">
                <a:moveTo>
                  <a:pt x="0" y="0"/>
                </a:moveTo>
                <a:lnTo>
                  <a:pt x="2735284" y="0"/>
                </a:lnTo>
                <a:lnTo>
                  <a:pt x="2735284" y="3657136"/>
                </a:lnTo>
                <a:lnTo>
                  <a:pt x="0" y="36571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45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00927" y="2633215"/>
            <a:ext cx="3396938" cy="3657136"/>
          </a:xfrm>
          <a:custGeom>
            <a:avLst/>
            <a:gdLst/>
            <a:ahLst/>
            <a:cxnLst/>
            <a:rect r="r" b="b" t="t" l="l"/>
            <a:pathLst>
              <a:path h="3657136" w="3396938">
                <a:moveTo>
                  <a:pt x="0" y="0"/>
                </a:moveTo>
                <a:lnTo>
                  <a:pt x="3396938" y="0"/>
                </a:lnTo>
                <a:lnTo>
                  <a:pt x="3396938" y="3657136"/>
                </a:lnTo>
                <a:lnTo>
                  <a:pt x="0" y="36571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538" r="-660" b="-711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82470" y="2543012"/>
            <a:ext cx="3899535" cy="3837542"/>
          </a:xfrm>
          <a:custGeom>
            <a:avLst/>
            <a:gdLst/>
            <a:ahLst/>
            <a:cxnLst/>
            <a:rect r="r" b="b" t="t" l="l"/>
            <a:pathLst>
              <a:path h="3837542" w="3899535">
                <a:moveTo>
                  <a:pt x="0" y="0"/>
                </a:moveTo>
                <a:lnTo>
                  <a:pt x="3899535" y="0"/>
                </a:lnTo>
                <a:lnTo>
                  <a:pt x="3899535" y="3837542"/>
                </a:lnTo>
                <a:lnTo>
                  <a:pt x="0" y="38375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057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66611" y="2633215"/>
            <a:ext cx="3766390" cy="3787813"/>
          </a:xfrm>
          <a:custGeom>
            <a:avLst/>
            <a:gdLst/>
            <a:ahLst/>
            <a:cxnLst/>
            <a:rect r="r" b="b" t="t" l="l"/>
            <a:pathLst>
              <a:path h="3787813" w="3766390">
                <a:moveTo>
                  <a:pt x="0" y="0"/>
                </a:moveTo>
                <a:lnTo>
                  <a:pt x="3766390" y="0"/>
                </a:lnTo>
                <a:lnTo>
                  <a:pt x="3766390" y="3787813"/>
                </a:lnTo>
                <a:lnTo>
                  <a:pt x="0" y="37878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550" t="0" r="-755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0001" y="1278995"/>
            <a:ext cx="292977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POSTURES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7003" y="6442751"/>
            <a:ext cx="51042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(1)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17791" y="6610708"/>
            <a:ext cx="43088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9"/>
              </a:lnSpc>
              <a:spcBef>
                <a:spcPct val="0"/>
              </a:spcBef>
            </a:pPr>
            <a:r>
              <a:rPr lang="en-US" sz="3399" spc="-67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(2)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44630" y="6610708"/>
            <a:ext cx="422315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9"/>
              </a:lnSpc>
              <a:spcBef>
                <a:spcPct val="0"/>
              </a:spcBef>
            </a:pPr>
            <a:r>
              <a:rPr lang="en-US" sz="3399" spc="-67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(3)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47682" y="6610708"/>
            <a:ext cx="424577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sz="3300" spc="-6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(4)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140447" y="6698656"/>
            <a:ext cx="396716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(5)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0001" y="7582893"/>
            <a:ext cx="327541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(1)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2865" y="7460656"/>
            <a:ext cx="4793813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Good posture-Straight Up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0001" y="8383946"/>
            <a:ext cx="405646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(2)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04997" y="9186586"/>
            <a:ext cx="397550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(3)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4997" y="8298221"/>
            <a:ext cx="727786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Bad Posture 1 - Forward Slouching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781723" y="9186586"/>
            <a:ext cx="6040517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Bad Posture 2- Backward Slouching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01148" y="7905156"/>
            <a:ext cx="411718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(4)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01148" y="8707796"/>
            <a:ext cx="396716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(5)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84494" y="7822288"/>
            <a:ext cx="6028254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Bad Posture 3- Right side Slouching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53585" y="8707796"/>
            <a:ext cx="6290072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Bad Posture 4-  Slouching on left side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2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082" y="0"/>
            <a:ext cx="5182081" cy="1151573"/>
          </a:xfrm>
          <a:custGeom>
            <a:avLst/>
            <a:gdLst/>
            <a:ahLst/>
            <a:cxnLst/>
            <a:rect r="r" b="b" t="t" l="l"/>
            <a:pathLst>
              <a:path h="1151573" w="5182081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364267"/>
            <a:ext cx="673701" cy="45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b="true" sz="317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04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5302163" y="575787"/>
            <a:ext cx="1195713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53762" y="2319125"/>
          <a:ext cx="17580475" cy="7725053"/>
        </p:xfrm>
        <a:graphic>
          <a:graphicData uri="http://schemas.openxmlformats.org/drawingml/2006/table">
            <a:tbl>
              <a:tblPr/>
              <a:tblGrid>
                <a:gridCol w="5860158"/>
                <a:gridCol w="5860158"/>
                <a:gridCol w="5860158"/>
              </a:tblGrid>
              <a:tr h="132264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Paper 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Relevance to Our Project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ML Algorithm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83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ED-FNN: A New Deep Learning Algorithm to Detect Percentage of the Gait Cycle for Powered Prostheses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Validates use of FNN on IMU data for posture/movement detection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Feedforward Neural Network (FNN)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0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 Wearable Intervention for Posture Correction by Pfab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Same IMU placement on thoracic region for posture tracking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Basic Pattern Recognition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0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SPLIGN Smart Belt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Same sensor setup, but uses cloud; ours works offline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0" y="1278995"/>
            <a:ext cx="585686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LITERATURE REVIEW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2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082" y="0"/>
            <a:ext cx="5182081" cy="1151573"/>
          </a:xfrm>
          <a:custGeom>
            <a:avLst/>
            <a:gdLst/>
            <a:ahLst/>
            <a:cxnLst/>
            <a:rect r="r" b="b" t="t" l="l"/>
            <a:pathLst>
              <a:path h="1151573" w="5182081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364267"/>
            <a:ext cx="673701" cy="45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b="true" sz="317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05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5302163" y="575787"/>
            <a:ext cx="1195713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2463484" y="2545893"/>
          <a:ext cx="4795816" cy="6308318"/>
        </p:xfrm>
        <a:graphic>
          <a:graphicData uri="http://schemas.openxmlformats.org/drawingml/2006/table">
            <a:tbl>
              <a:tblPr/>
              <a:tblGrid>
                <a:gridCol w="2323040"/>
                <a:gridCol w="2472776"/>
              </a:tblGrid>
              <a:tr h="133202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MPU6050 Pin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Connection (ESP32)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VCC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3.3V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GND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GND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SCL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GPIO22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31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SDA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GPIO21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202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AD0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GND (1- 0x68)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3.3V (2- 0x69)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60323" y="2545893"/>
          <a:ext cx="11236103" cy="7620000"/>
        </p:xfrm>
        <a:graphic>
          <a:graphicData uri="http://schemas.openxmlformats.org/drawingml/2006/table">
            <a:tbl>
              <a:tblPr/>
              <a:tblGrid>
                <a:gridCol w="3521487"/>
                <a:gridCol w="7714616"/>
              </a:tblGrid>
              <a:tr h="8998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Component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Connection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98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Vibration Motor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One terminal → 12V power supply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98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Other terminal → Collector of NPN transistor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98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NPN Transistor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Base → ESP32 GPIO16 (via 1kΩ resistor)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98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Collector → Vibration Motor -ve terminal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10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Emitter → GND (common with ESP32 and power supply)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98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Diode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Cathode (strip end) → 12V (motor +ve terminal)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98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Anode → Collector (motor –ve terminal)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0" y="1278995"/>
            <a:ext cx="9543435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COMPONENTS AND CONNECTIONS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2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082" y="0"/>
            <a:ext cx="5182081" cy="1151573"/>
          </a:xfrm>
          <a:custGeom>
            <a:avLst/>
            <a:gdLst/>
            <a:ahLst/>
            <a:cxnLst/>
            <a:rect r="r" b="b" t="t" l="l"/>
            <a:pathLst>
              <a:path h="1151573" w="5182081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364267"/>
            <a:ext cx="789951" cy="45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b="true" sz="317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06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5302163" y="575787"/>
            <a:ext cx="1195713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722885" y="3534416"/>
            <a:ext cx="10326366" cy="5639374"/>
          </a:xfrm>
          <a:custGeom>
            <a:avLst/>
            <a:gdLst/>
            <a:ahLst/>
            <a:cxnLst/>
            <a:rect r="r" b="b" t="t" l="l"/>
            <a:pathLst>
              <a:path h="5639374" w="10326366">
                <a:moveTo>
                  <a:pt x="0" y="0"/>
                </a:moveTo>
                <a:lnTo>
                  <a:pt x="10326366" y="0"/>
                </a:lnTo>
                <a:lnTo>
                  <a:pt x="10326366" y="5639374"/>
                </a:lnTo>
                <a:lnTo>
                  <a:pt x="0" y="56393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22" t="-2693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46535" y="701676"/>
            <a:ext cx="5890188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b="true" sz="470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DATA COLLECTION: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917706"/>
            <a:ext cx="9717562" cy="215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Data Collection Frequency: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Sampling Rate: 2.5 Hz (1 sample every 400 ms).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Controlled by: delay(400) in Arduino code.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14,782 data points from 20 people.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082" y="4447861"/>
            <a:ext cx="7463461" cy="528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b="true" sz="3300" spc="-66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Data Collected from Two MPU6050 Sensors:</a:t>
            </a:r>
          </a:p>
          <a:p>
            <a:pPr algn="l">
              <a:lnSpc>
                <a:spcPts val="3410"/>
              </a:lnSpc>
              <a:spcBef>
                <a:spcPct val="0"/>
              </a:spcBef>
            </a:pPr>
            <a:r>
              <a:rPr lang="en-US" sz="3100" spc="-62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Accelerometer (X, Y, Z)</a:t>
            </a:r>
          </a:p>
          <a:p>
            <a:pPr algn="l" marL="669291" indent="-334646" lvl="1">
              <a:lnSpc>
                <a:spcPts val="3410"/>
              </a:lnSpc>
              <a:spcBef>
                <a:spcPct val="0"/>
              </a:spcBef>
              <a:buFont typeface="Arial"/>
              <a:buChar char="•"/>
            </a:pPr>
            <a:r>
              <a:rPr lang="en-US" sz="3100" spc="-62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Units: m/s²</a:t>
            </a:r>
          </a:p>
          <a:p>
            <a:pPr algn="l" marL="669291" indent="-334646" lvl="1">
              <a:lnSpc>
                <a:spcPts val="3410"/>
              </a:lnSpc>
              <a:spcBef>
                <a:spcPct val="0"/>
              </a:spcBef>
              <a:buFont typeface="Arial"/>
              <a:buChar char="•"/>
            </a:pPr>
            <a:r>
              <a:rPr lang="en-US" sz="3100" spc="-62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Detects tilt, bending, and orientation of the back and shoulder.</a:t>
            </a:r>
          </a:p>
          <a:p>
            <a:pPr algn="l">
              <a:lnSpc>
                <a:spcPts val="3410"/>
              </a:lnSpc>
              <a:spcBef>
                <a:spcPct val="0"/>
              </a:spcBef>
            </a:pPr>
            <a:r>
              <a:rPr lang="en-US" sz="3100" spc="-62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Gyroscope (X, Y, Z)</a:t>
            </a:r>
          </a:p>
          <a:p>
            <a:pPr algn="l" marL="669291" indent="-334646" lvl="1">
              <a:lnSpc>
                <a:spcPts val="3410"/>
              </a:lnSpc>
              <a:spcBef>
                <a:spcPct val="0"/>
              </a:spcBef>
              <a:buFont typeface="Arial"/>
              <a:buChar char="•"/>
            </a:pPr>
            <a:r>
              <a:rPr lang="en-US" sz="3100" spc="-62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Units: °/s</a:t>
            </a:r>
          </a:p>
          <a:p>
            <a:pPr algn="l" marL="669291" indent="-334646" lvl="1">
              <a:lnSpc>
                <a:spcPts val="3410"/>
              </a:lnSpc>
              <a:spcBef>
                <a:spcPct val="0"/>
              </a:spcBef>
              <a:buFont typeface="Arial"/>
              <a:buChar char="•"/>
            </a:pPr>
            <a:r>
              <a:rPr lang="en-US" sz="3100" spc="-62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Tracks rotational movement and quick shifts in posture.</a:t>
            </a:r>
          </a:p>
          <a:p>
            <a:pPr algn="l">
              <a:lnSpc>
                <a:spcPts val="3630"/>
              </a:lnSpc>
            </a:pPr>
          </a:p>
          <a:p>
            <a:pPr algn="l">
              <a:lnSpc>
                <a:spcPts val="363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2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082" y="0"/>
            <a:ext cx="5182081" cy="1151573"/>
          </a:xfrm>
          <a:custGeom>
            <a:avLst/>
            <a:gdLst/>
            <a:ahLst/>
            <a:cxnLst/>
            <a:rect r="r" b="b" t="t" l="l"/>
            <a:pathLst>
              <a:path h="1151573" w="5182081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364267"/>
            <a:ext cx="789951" cy="45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b="true" sz="317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07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5302163" y="575787"/>
            <a:ext cx="1195713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463900" y="2626590"/>
            <a:ext cx="16824100" cy="332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4774" indent="-342387" lvl="1">
              <a:lnSpc>
                <a:spcPts val="4789"/>
              </a:lnSpc>
              <a:buFont typeface="Arial"/>
              <a:buChar char="•"/>
            </a:pPr>
            <a:r>
              <a:rPr lang="en-US" sz="3171" spc="-63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Machine learning approach chosen due to inconsistent sensor data</a:t>
            </a:r>
          </a:p>
          <a:p>
            <a:pPr algn="l" marL="684774" indent="-342387" lvl="1">
              <a:lnSpc>
                <a:spcPts val="4789"/>
              </a:lnSpc>
              <a:buFont typeface="Arial"/>
              <a:buChar char="•"/>
            </a:pPr>
            <a:r>
              <a:rPr lang="en-US" sz="3171" spc="-63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Neural networks capture non-linear relationships effectively</a:t>
            </a:r>
          </a:p>
          <a:p>
            <a:pPr algn="l" marL="684774" indent="-342387" lvl="1">
              <a:lnSpc>
                <a:spcPts val="4789"/>
              </a:lnSpc>
              <a:buFont typeface="Arial"/>
              <a:buChar char="•"/>
            </a:pPr>
            <a:r>
              <a:rPr lang="en-US" sz="3171" spc="-63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Feedforward Neural Network (FNN) selected - Simple architecture ,Low computational requirements</a:t>
            </a:r>
          </a:p>
          <a:p>
            <a:pPr algn="l" marL="684774" indent="-342387" lvl="1">
              <a:lnSpc>
                <a:spcPts val="3488"/>
              </a:lnSpc>
              <a:buFont typeface="Arial"/>
              <a:buChar char="•"/>
            </a:pPr>
            <a:r>
              <a:rPr lang="en-US" sz="3171" spc="-63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Lightweight and ideal for ESP-32 deployment</a:t>
            </a:r>
          </a:p>
          <a:p>
            <a:pPr algn="l">
              <a:lnSpc>
                <a:spcPts val="3488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027396" y="6606712"/>
            <a:ext cx="10979652" cy="1532772"/>
          </a:xfrm>
          <a:custGeom>
            <a:avLst/>
            <a:gdLst/>
            <a:ahLst/>
            <a:cxnLst/>
            <a:rect r="r" b="b" t="t" l="l"/>
            <a:pathLst>
              <a:path h="1532772" w="10979652">
                <a:moveTo>
                  <a:pt x="0" y="0"/>
                </a:moveTo>
                <a:lnTo>
                  <a:pt x="10979652" y="0"/>
                </a:lnTo>
                <a:lnTo>
                  <a:pt x="10979652" y="1532772"/>
                </a:lnTo>
                <a:lnTo>
                  <a:pt x="0" y="1532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4272" y="1515309"/>
            <a:ext cx="5226248" cy="512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8"/>
              </a:lnSpc>
              <a:spcBef>
                <a:spcPct val="0"/>
              </a:spcBef>
            </a:pPr>
            <a:r>
              <a:rPr lang="en-US" b="true" sz="3571" spc="-7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 WHY NEURAL NETWORKS: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3900" y="2293056"/>
            <a:ext cx="8591550" cy="42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0404" indent="-325202" lvl="1">
              <a:lnSpc>
                <a:spcPts val="3313"/>
              </a:lnSpc>
              <a:buFont typeface="Arial"/>
              <a:buChar char="•"/>
            </a:pPr>
            <a:r>
              <a:rPr lang="en-US" sz="3012" spc="-6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Traditional rule/threshold-based systems often fai</a:t>
            </a:r>
            <a:r>
              <a:rPr lang="en-US" b="true" sz="3012" spc="-6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0989" y="5845707"/>
            <a:ext cx="4040267" cy="52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8"/>
              </a:lnSpc>
              <a:spcBef>
                <a:spcPct val="0"/>
              </a:spcBef>
            </a:pPr>
            <a:r>
              <a:rPr lang="en-US" b="true" sz="3671" spc="-7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 FNN ARHITECTURE: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69556" y="8308907"/>
            <a:ext cx="3006923" cy="449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3171" spc="-63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FNN Architecture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2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082" y="0"/>
            <a:ext cx="5182081" cy="1151573"/>
          </a:xfrm>
          <a:custGeom>
            <a:avLst/>
            <a:gdLst/>
            <a:ahLst/>
            <a:cxnLst/>
            <a:rect r="r" b="b" t="t" l="l"/>
            <a:pathLst>
              <a:path h="1151573" w="5182081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364267"/>
            <a:ext cx="789951" cy="45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b="true" sz="317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07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5302163" y="575787"/>
            <a:ext cx="1195713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513230" y="3289336"/>
            <a:ext cx="9194460" cy="1045870"/>
          </a:xfrm>
          <a:custGeom>
            <a:avLst/>
            <a:gdLst/>
            <a:ahLst/>
            <a:cxnLst/>
            <a:rect r="r" b="b" t="t" l="l"/>
            <a:pathLst>
              <a:path h="1045870" w="9194460">
                <a:moveTo>
                  <a:pt x="0" y="0"/>
                </a:moveTo>
                <a:lnTo>
                  <a:pt x="9194459" y="0"/>
                </a:lnTo>
                <a:lnTo>
                  <a:pt x="9194459" y="1045869"/>
                </a:lnTo>
                <a:lnTo>
                  <a:pt x="0" y="1045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9667" y="1536953"/>
            <a:ext cx="3366730" cy="512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8"/>
              </a:lnSpc>
              <a:spcBef>
                <a:spcPct val="0"/>
              </a:spcBef>
            </a:pPr>
            <a:r>
              <a:rPr lang="en-US" b="true" sz="3571" spc="-7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 LOSS FUNCTION: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3660" y="2232022"/>
            <a:ext cx="15329892" cy="132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4774" indent="-342387" lvl="1">
              <a:lnSpc>
                <a:spcPts val="3488"/>
              </a:lnSpc>
              <a:buFont typeface="Arial"/>
              <a:buChar char="•"/>
            </a:pPr>
            <a:r>
              <a:rPr lang="en-US" sz="3171" spc="-63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Binary Cross-Entropy used for binary classification.</a:t>
            </a:r>
          </a:p>
          <a:p>
            <a:pPr algn="l" marL="684774" indent="-342387" lvl="1">
              <a:lnSpc>
                <a:spcPts val="3488"/>
              </a:lnSpc>
              <a:buFont typeface="Arial"/>
              <a:buChar char="•"/>
            </a:pPr>
            <a:r>
              <a:rPr lang="en-US" sz="3171" spc="-63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Measures the dissimilarity between predicted probabilities and actual binary class labels.</a:t>
            </a:r>
          </a:p>
          <a:p>
            <a:pPr algn="ctr">
              <a:lnSpc>
                <a:spcPts val="3488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18379" y="4631414"/>
            <a:ext cx="3029307" cy="512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8"/>
              </a:lnSpc>
              <a:spcBef>
                <a:spcPct val="0"/>
              </a:spcBef>
            </a:pPr>
            <a:r>
              <a:rPr lang="en-US" b="true" sz="3571" spc="-7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 OPTIMIZATION: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229225"/>
            <a:ext cx="16500681" cy="2696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4774" indent="-342387" lvl="1">
              <a:lnSpc>
                <a:spcPts val="4408"/>
              </a:lnSpc>
              <a:buFont typeface="Arial"/>
              <a:buChar char="•"/>
            </a:pPr>
            <a:r>
              <a:rPr lang="en-US" sz="3171" spc="-63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Used Adam Optimizer (Adaptive Moment Estimation).</a:t>
            </a:r>
          </a:p>
          <a:p>
            <a:pPr algn="l" marL="684774" indent="-342387" lvl="1">
              <a:lnSpc>
                <a:spcPts val="4408"/>
              </a:lnSpc>
              <a:buFont typeface="Arial"/>
              <a:buChar char="•"/>
            </a:pPr>
            <a:r>
              <a:rPr lang="en-US" sz="3171" spc="-63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Extension of Stochastic Gradient Descent with adaptive learning rates per parameter.</a:t>
            </a:r>
          </a:p>
          <a:p>
            <a:pPr algn="l" marL="684774" indent="-342387" lvl="1">
              <a:lnSpc>
                <a:spcPts val="4408"/>
              </a:lnSpc>
              <a:buFont typeface="Arial"/>
              <a:buChar char="•"/>
            </a:pPr>
            <a:r>
              <a:rPr lang="en-US" sz="3171" spc="-63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Combines benefits of Momentum and RMSProp by maintaining moving averages of gradients and their squared values.</a:t>
            </a:r>
          </a:p>
          <a:p>
            <a:pPr algn="ctr">
              <a:lnSpc>
                <a:spcPts val="3488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93660" y="7865469"/>
            <a:ext cx="3750069" cy="1612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6"/>
              </a:lnSpc>
            </a:pPr>
            <a:r>
              <a:rPr lang="en-US" sz="3171" spc="-63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Epochs: </a:t>
            </a:r>
            <a:r>
              <a:rPr lang="en-US" sz="3171" spc="-63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10</a:t>
            </a:r>
          </a:p>
          <a:p>
            <a:pPr algn="l">
              <a:lnSpc>
                <a:spcPts val="4186"/>
              </a:lnSpc>
            </a:pPr>
            <a:r>
              <a:rPr lang="en-US" sz="3171" spc="-63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Batch size: </a:t>
            </a:r>
            <a:r>
              <a:rPr lang="en-US" sz="3171" spc="-63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32</a:t>
            </a:r>
          </a:p>
          <a:p>
            <a:pPr algn="l">
              <a:lnSpc>
                <a:spcPts val="4884"/>
              </a:lnSpc>
            </a:pPr>
            <a:r>
              <a:rPr lang="en-US" sz="3171" spc="-63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Learning rate</a:t>
            </a:r>
            <a:r>
              <a:rPr lang="en-US" sz="3171" spc="-63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:0.01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2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082" y="0"/>
            <a:ext cx="5182081" cy="1151573"/>
          </a:xfrm>
          <a:custGeom>
            <a:avLst/>
            <a:gdLst/>
            <a:ahLst/>
            <a:cxnLst/>
            <a:rect r="r" b="b" t="t" l="l"/>
            <a:pathLst>
              <a:path h="1151573" w="5182081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364267"/>
            <a:ext cx="789951" cy="45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b="true" sz="317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07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5302163" y="575787"/>
            <a:ext cx="1195713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521361" y="1489180"/>
            <a:ext cx="16737939" cy="776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8"/>
              </a:lnSpc>
            </a:pPr>
            <a:r>
              <a:rPr lang="en-US" sz="3293" spc="-65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Model Deployment on ESP32</a:t>
            </a:r>
          </a:p>
          <a:p>
            <a:pPr algn="l">
              <a:lnSpc>
                <a:spcPts val="5138"/>
              </a:lnSpc>
            </a:pPr>
            <a:r>
              <a:rPr lang="en-US" sz="3293" spc="-65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3293" spc="-65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ESP32 Characteristics:</a:t>
            </a:r>
          </a:p>
          <a:p>
            <a:pPr algn="l" marL="711132" indent="-355566" lvl="1">
              <a:lnSpc>
                <a:spcPts val="5138"/>
              </a:lnSpc>
              <a:buFont typeface="Arial"/>
              <a:buChar char="•"/>
            </a:pPr>
            <a:r>
              <a:rPr lang="en-US" sz="3293" spc="-65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ESP32 is a small microcontroller that can run uploaded programs.</a:t>
            </a:r>
          </a:p>
          <a:p>
            <a:pPr algn="l" marL="711132" indent="-355566" lvl="1">
              <a:lnSpc>
                <a:spcPts val="4578"/>
              </a:lnSpc>
              <a:buFont typeface="Arial"/>
              <a:buChar char="•"/>
            </a:pPr>
            <a:r>
              <a:rPr lang="en-US" sz="3293" spc="-65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Cannot train machine learning models due to limited computational power.</a:t>
            </a:r>
          </a:p>
          <a:p>
            <a:pPr algn="l" marL="711132" indent="-355566" lvl="1">
              <a:lnSpc>
                <a:spcPts val="4578"/>
              </a:lnSpc>
              <a:buFont typeface="Arial"/>
              <a:buChar char="•"/>
            </a:pPr>
            <a:r>
              <a:rPr lang="en-US" sz="3293" spc="-65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Model must be trained externally using TensorFlow, then converted for ESP32.</a:t>
            </a:r>
          </a:p>
          <a:p>
            <a:pPr algn="l">
              <a:lnSpc>
                <a:spcPts val="5006"/>
              </a:lnSpc>
            </a:pPr>
            <a:r>
              <a:rPr lang="en-US" sz="3293" spc="-65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Model Conversion Process</a:t>
            </a:r>
          </a:p>
          <a:p>
            <a:pPr algn="l">
              <a:lnSpc>
                <a:spcPts val="5006"/>
              </a:lnSpc>
            </a:pPr>
            <a:r>
              <a:rPr lang="en-US" sz="3293" spc="-65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1. Convert Keras Model to TensorFlow Lite Format:</a:t>
            </a:r>
          </a:p>
          <a:p>
            <a:pPr algn="l" marL="711132" indent="-355566" lvl="1">
              <a:lnSpc>
                <a:spcPts val="4578"/>
              </a:lnSpc>
              <a:buFont typeface="Arial"/>
              <a:buChar char="•"/>
            </a:pPr>
            <a:r>
              <a:rPr lang="en-US" sz="3293" spc="-65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Converts the trained Keras model to a .tflite file.</a:t>
            </a:r>
          </a:p>
          <a:p>
            <a:pPr algn="l" marL="711132" indent="-355566" lvl="1">
              <a:lnSpc>
                <a:spcPts val="4578"/>
              </a:lnSpc>
              <a:buFont typeface="Arial"/>
              <a:buChar char="•"/>
            </a:pPr>
            <a:r>
              <a:rPr lang="en-US" sz="3293" spc="-65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.tflite is a lightweight, platform-independent format ideal for edge devices.</a:t>
            </a:r>
          </a:p>
          <a:p>
            <a:pPr algn="l">
              <a:lnSpc>
                <a:spcPts val="4578"/>
              </a:lnSpc>
            </a:pPr>
            <a:r>
              <a:rPr lang="en-US" sz="3293" spc="-65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2. Convert TFLite Model to C Array (TinyML Format):</a:t>
            </a:r>
          </a:p>
          <a:p>
            <a:pPr algn="l" marL="711132" indent="-355566" lvl="1">
              <a:lnSpc>
                <a:spcPts val="4578"/>
              </a:lnSpc>
              <a:buFont typeface="Arial"/>
              <a:buChar char="•"/>
            </a:pPr>
            <a:r>
              <a:rPr lang="en-US" sz="3293" spc="-65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ESP32 cannot directly use .tflite files.</a:t>
            </a:r>
          </a:p>
          <a:p>
            <a:pPr algn="l" marL="711132" indent="-355566" lvl="1">
              <a:lnSpc>
                <a:spcPts val="4578"/>
              </a:lnSpc>
              <a:buFont typeface="Arial"/>
              <a:buChar char="•"/>
            </a:pPr>
            <a:r>
              <a:rPr lang="en-US" sz="3293" spc="-65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Must convert the .tflite model into a C-style array to embed in firmware.</a:t>
            </a:r>
          </a:p>
          <a:p>
            <a:pPr algn="l">
              <a:lnSpc>
                <a:spcPts val="4578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DAGeS6tCugQ</dc:identifier>
  <dcterms:modified xsi:type="dcterms:W3CDTF">2011-08-01T06:04:30Z</dcterms:modified>
  <cp:revision>1</cp:revision>
  <dc:title>Smart Posture Correction System</dc:title>
</cp:coreProperties>
</file>